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Roboto"/>
      <p:regular r:id="rId14"/>
      <p:bold r:id="rId15"/>
      <p:italic r:id="rId16"/>
      <p:boldItalic r:id="rId17"/>
    </p:embeddedFont>
    <p:embeddedFont>
      <p:font typeface="Nunito"/>
      <p:regular r:id="rId18"/>
      <p:bold r:id="rId19"/>
      <p:italic r:id="rId20"/>
      <p:boldItalic r:id="rId21"/>
    </p:embeddedFont>
    <p:embeddedFont>
      <p:font typeface="Maven Pro"/>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italic.fntdata"/><Relationship Id="rId11" Type="http://schemas.openxmlformats.org/officeDocument/2006/relationships/slide" Target="slides/slide6.xml"/><Relationship Id="rId22" Type="http://schemas.openxmlformats.org/officeDocument/2006/relationships/font" Target="fonts/MavenPro-regular.fntdata"/><Relationship Id="rId10" Type="http://schemas.openxmlformats.org/officeDocument/2006/relationships/slide" Target="slides/slide5.xml"/><Relationship Id="rId21" Type="http://schemas.openxmlformats.org/officeDocument/2006/relationships/font" Target="fonts/Nunito-boldItalic.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MavenPr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oboto-bold.fntdata"/><Relationship Id="rId14" Type="http://schemas.openxmlformats.org/officeDocument/2006/relationships/font" Target="fonts/Roboto-regular.fntdata"/><Relationship Id="rId17" Type="http://schemas.openxmlformats.org/officeDocument/2006/relationships/font" Target="fonts/Roboto-boldItalic.fntdata"/><Relationship Id="rId16" Type="http://schemas.openxmlformats.org/officeDocument/2006/relationships/font" Target="fonts/Roboto-italic.fntdata"/><Relationship Id="rId5" Type="http://schemas.openxmlformats.org/officeDocument/2006/relationships/notesMaster" Target="notesMasters/notesMaster1.xml"/><Relationship Id="rId19" Type="http://schemas.openxmlformats.org/officeDocument/2006/relationships/font" Target="fonts/Nunito-bold.fntdata"/><Relationship Id="rId6" Type="http://schemas.openxmlformats.org/officeDocument/2006/relationships/slide" Target="slides/slide1.xml"/><Relationship Id="rId18" Type="http://schemas.openxmlformats.org/officeDocument/2006/relationships/font" Target="fonts/Nunito-regular.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bbe0097365_0_2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bbe0097365_0_2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bbe0097365_0_2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bbe0097365_0_2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bbe0097365_0_22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bbe0097365_0_22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bbe0097365_0_2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bbe0097365_0_2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bbe0097365_0_2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bbe0097365_0_2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bbe0097365_0_2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bbe0097365_0_2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bbe0097365_0_2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bbe0097365_0_2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hyperlink" Target="https://en.wikipedia.org/wiki/Arrondissements_of_Pari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1541200" y="919075"/>
            <a:ext cx="6258000" cy="26667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1800"/>
              </a:spcBef>
              <a:spcAft>
                <a:spcPts val="0"/>
              </a:spcAft>
              <a:buNone/>
            </a:pPr>
            <a:r>
              <a:t/>
            </a:r>
            <a:endParaRPr sz="1700">
              <a:solidFill>
                <a:srgbClr val="000000"/>
              </a:solidFill>
              <a:latin typeface="Arial"/>
              <a:ea typeface="Arial"/>
              <a:cs typeface="Arial"/>
              <a:sym typeface="Arial"/>
            </a:endParaRPr>
          </a:p>
          <a:p>
            <a:pPr indent="0" lvl="0" marL="0" rtl="0" algn="l">
              <a:lnSpc>
                <a:spcPct val="182608"/>
              </a:lnSpc>
              <a:spcBef>
                <a:spcPts val="1400"/>
              </a:spcBef>
              <a:spcAft>
                <a:spcPts val="0"/>
              </a:spcAft>
              <a:buNone/>
            </a:pPr>
            <a:r>
              <a:rPr lang="en" sz="2677">
                <a:solidFill>
                  <a:srgbClr val="292929"/>
                </a:solidFill>
                <a:latin typeface="Arial"/>
                <a:ea typeface="Arial"/>
                <a:cs typeface="Arial"/>
                <a:sym typeface="Arial"/>
              </a:rPr>
              <a:t>Capstone Project - The Neighborhoods of Paris - Restaurants</a:t>
            </a:r>
            <a:endParaRPr sz="2877">
              <a:solidFill>
                <a:srgbClr val="292929"/>
              </a:solidFill>
              <a:latin typeface="Arial"/>
              <a:ea typeface="Arial"/>
              <a:cs typeface="Arial"/>
              <a:sym typeface="Arial"/>
            </a:endParaRPr>
          </a:p>
          <a:p>
            <a:pPr indent="0" lvl="0" marL="0" rtl="0" algn="l">
              <a:lnSpc>
                <a:spcPct val="115000"/>
              </a:lnSpc>
              <a:spcBef>
                <a:spcPts val="1800"/>
              </a:spcBef>
              <a:spcAft>
                <a:spcPts val="0"/>
              </a:spcAft>
              <a:buNone/>
            </a:pPr>
            <a:r>
              <a:t/>
            </a:r>
            <a:endParaRPr sz="2100">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14"/>
          <p:cNvSpPr txBox="1"/>
          <p:nvPr>
            <p:ph type="ctrTitle"/>
          </p:nvPr>
        </p:nvSpPr>
        <p:spPr>
          <a:xfrm>
            <a:off x="1014550" y="235525"/>
            <a:ext cx="7714800" cy="7059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1800"/>
              </a:spcBef>
              <a:spcAft>
                <a:spcPts val="0"/>
              </a:spcAft>
              <a:buNone/>
            </a:pPr>
            <a:r>
              <a:t/>
            </a:r>
            <a:endParaRPr sz="1700">
              <a:solidFill>
                <a:srgbClr val="000000"/>
              </a:solidFill>
              <a:latin typeface="Arial"/>
              <a:ea typeface="Arial"/>
              <a:cs typeface="Arial"/>
              <a:sym typeface="Arial"/>
            </a:endParaRPr>
          </a:p>
          <a:p>
            <a:pPr indent="0" lvl="0" marL="0" rtl="0" algn="l">
              <a:lnSpc>
                <a:spcPct val="182608"/>
              </a:lnSpc>
              <a:spcBef>
                <a:spcPts val="1400"/>
              </a:spcBef>
              <a:spcAft>
                <a:spcPts val="0"/>
              </a:spcAft>
              <a:buNone/>
            </a:pPr>
            <a:r>
              <a:rPr lang="en" sz="2677">
                <a:solidFill>
                  <a:srgbClr val="292929"/>
                </a:solidFill>
                <a:latin typeface="Arial"/>
                <a:ea typeface="Arial"/>
                <a:cs typeface="Arial"/>
                <a:sym typeface="Arial"/>
              </a:rPr>
              <a:t>Where to open a new restaurant in Paris</a:t>
            </a:r>
            <a:endParaRPr sz="2677">
              <a:solidFill>
                <a:srgbClr val="292929"/>
              </a:solidFill>
              <a:latin typeface="Arial"/>
              <a:ea typeface="Arial"/>
              <a:cs typeface="Arial"/>
              <a:sym typeface="Arial"/>
            </a:endParaRPr>
          </a:p>
          <a:p>
            <a:pPr indent="0" lvl="0" marL="0" rtl="0" algn="l">
              <a:lnSpc>
                <a:spcPct val="115000"/>
              </a:lnSpc>
              <a:spcBef>
                <a:spcPts val="1800"/>
              </a:spcBef>
              <a:spcAft>
                <a:spcPts val="0"/>
              </a:spcAft>
              <a:buNone/>
            </a:pPr>
            <a:r>
              <a:t/>
            </a:r>
            <a:endParaRPr sz="2100">
              <a:solidFill>
                <a:srgbClr val="000000"/>
              </a:solidFill>
              <a:latin typeface="Arial"/>
              <a:ea typeface="Arial"/>
              <a:cs typeface="Arial"/>
              <a:sym typeface="Arial"/>
            </a:endParaRPr>
          </a:p>
        </p:txBody>
      </p:sp>
      <p:sp>
        <p:nvSpPr>
          <p:cNvPr id="283" name="Google Shape;283;p14"/>
          <p:cNvSpPr txBox="1"/>
          <p:nvPr/>
        </p:nvSpPr>
        <p:spPr>
          <a:xfrm>
            <a:off x="493050" y="1392325"/>
            <a:ext cx="68916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Nunito"/>
              <a:buChar char="●"/>
            </a:pPr>
            <a:r>
              <a:rPr lang="en">
                <a:latin typeface="Nunito"/>
                <a:ea typeface="Nunito"/>
                <a:cs typeface="Nunito"/>
                <a:sym typeface="Nunito"/>
              </a:rPr>
              <a:t>Paris is the capital and most popular city in France</a:t>
            </a:r>
            <a:endParaRPr>
              <a:latin typeface="Nunito"/>
              <a:ea typeface="Nunito"/>
              <a:cs typeface="Nunito"/>
              <a:sym typeface="Nunito"/>
            </a:endParaRPr>
          </a:p>
          <a:p>
            <a:pPr indent="0" lvl="0" marL="457200" rtl="0" algn="l">
              <a:spcBef>
                <a:spcPts val="0"/>
              </a:spcBef>
              <a:spcAft>
                <a:spcPts val="0"/>
              </a:spcAft>
              <a:buNone/>
            </a:pPr>
            <a:r>
              <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Paris is currently ranked 3rd in the global economic power index</a:t>
            </a:r>
            <a:r>
              <a:rPr lang="en">
                <a:latin typeface="Nunito"/>
                <a:ea typeface="Nunito"/>
                <a:cs typeface="Nunito"/>
                <a:sym typeface="Nunito"/>
              </a:rPr>
              <a:t> </a:t>
            </a:r>
            <a:endParaRPr>
              <a:latin typeface="Nunito"/>
              <a:ea typeface="Nunito"/>
              <a:cs typeface="Nunito"/>
              <a:sym typeface="Nunito"/>
            </a:endParaRPr>
          </a:p>
        </p:txBody>
      </p:sp>
      <p:sp>
        <p:nvSpPr>
          <p:cNvPr id="284" name="Google Shape;284;p14"/>
          <p:cNvSpPr txBox="1"/>
          <p:nvPr/>
        </p:nvSpPr>
        <p:spPr>
          <a:xfrm>
            <a:off x="493050" y="2371650"/>
            <a:ext cx="71157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00">
                <a:latin typeface="Nunito"/>
                <a:ea typeface="Nunito"/>
                <a:cs typeface="Nunito"/>
                <a:sym typeface="Nunito"/>
              </a:rPr>
              <a:t>Target Audience </a:t>
            </a:r>
            <a:endParaRPr b="1" sz="1600">
              <a:latin typeface="Nunito"/>
              <a:ea typeface="Nunito"/>
              <a:cs typeface="Nunito"/>
              <a:sym typeface="Nunito"/>
            </a:endParaRPr>
          </a:p>
        </p:txBody>
      </p:sp>
      <p:sp>
        <p:nvSpPr>
          <p:cNvPr id="285" name="Google Shape;285;p14"/>
          <p:cNvSpPr txBox="1"/>
          <p:nvPr/>
        </p:nvSpPr>
        <p:spPr>
          <a:xfrm>
            <a:off x="493050" y="818050"/>
            <a:ext cx="27792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latin typeface="Nunito"/>
                <a:ea typeface="Nunito"/>
                <a:cs typeface="Nunito"/>
                <a:sym typeface="Nunito"/>
              </a:rPr>
              <a:t>Background </a:t>
            </a:r>
            <a:endParaRPr b="1" sz="2000">
              <a:latin typeface="Nunito"/>
              <a:ea typeface="Nunito"/>
              <a:cs typeface="Nunito"/>
              <a:sym typeface="Nunito"/>
            </a:endParaRPr>
          </a:p>
        </p:txBody>
      </p:sp>
      <p:sp>
        <p:nvSpPr>
          <p:cNvPr id="286" name="Google Shape;286;p14"/>
          <p:cNvSpPr txBox="1"/>
          <p:nvPr/>
        </p:nvSpPr>
        <p:spPr>
          <a:xfrm>
            <a:off x="638725" y="2879900"/>
            <a:ext cx="6409800" cy="1046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Nunito"/>
              <a:buChar char="●"/>
            </a:pPr>
            <a:r>
              <a:rPr lang="en">
                <a:latin typeface="Nunito"/>
                <a:ea typeface="Nunito"/>
                <a:cs typeface="Nunito"/>
                <a:sym typeface="Nunito"/>
              </a:rPr>
              <a:t>Business people who would like to invest or open a restaurant </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Workers or students who prefer to find the close restaurant </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Data Scientists who want to implement different analysis based on the datasets and information provided </a:t>
            </a:r>
            <a:endParaRPr>
              <a:latin typeface="Nunito"/>
              <a:ea typeface="Nunito"/>
              <a:cs typeface="Nunito"/>
              <a:sym typeface="Nuni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15"/>
          <p:cNvSpPr txBox="1"/>
          <p:nvPr>
            <p:ph type="ctrTitle"/>
          </p:nvPr>
        </p:nvSpPr>
        <p:spPr>
          <a:xfrm>
            <a:off x="443025" y="235525"/>
            <a:ext cx="5597100" cy="9075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1200"/>
              </a:spcBef>
              <a:spcAft>
                <a:spcPts val="0"/>
              </a:spcAft>
              <a:buNone/>
            </a:pPr>
            <a:r>
              <a:t/>
            </a:r>
            <a:endParaRPr b="0" sz="3000">
              <a:solidFill>
                <a:srgbClr val="2A3990"/>
              </a:solidFill>
              <a:highlight>
                <a:srgbClr val="FFFFFF"/>
              </a:highlight>
              <a:latin typeface="Roboto"/>
              <a:ea typeface="Roboto"/>
              <a:cs typeface="Roboto"/>
              <a:sym typeface="Roboto"/>
            </a:endParaRPr>
          </a:p>
          <a:p>
            <a:pPr indent="0" lvl="0" marL="0" rtl="0" algn="l">
              <a:lnSpc>
                <a:spcPct val="182608"/>
              </a:lnSpc>
              <a:spcBef>
                <a:spcPts val="1400"/>
              </a:spcBef>
              <a:spcAft>
                <a:spcPts val="0"/>
              </a:spcAft>
              <a:buNone/>
            </a:pPr>
            <a:r>
              <a:rPr lang="en" sz="2877">
                <a:solidFill>
                  <a:srgbClr val="292929"/>
                </a:solidFill>
                <a:latin typeface="Arial"/>
                <a:ea typeface="Arial"/>
                <a:cs typeface="Arial"/>
                <a:sym typeface="Arial"/>
              </a:rPr>
              <a:t>Data acquisition and cleaning</a:t>
            </a:r>
            <a:endParaRPr sz="2877">
              <a:solidFill>
                <a:srgbClr val="292929"/>
              </a:solidFill>
              <a:latin typeface="Arial"/>
              <a:ea typeface="Arial"/>
              <a:cs typeface="Arial"/>
              <a:sym typeface="Arial"/>
            </a:endParaRPr>
          </a:p>
          <a:p>
            <a:pPr indent="0" lvl="0" marL="0" rtl="0" algn="l">
              <a:lnSpc>
                <a:spcPct val="115000"/>
              </a:lnSpc>
              <a:spcBef>
                <a:spcPts val="1800"/>
              </a:spcBef>
              <a:spcAft>
                <a:spcPts val="0"/>
              </a:spcAft>
              <a:buNone/>
            </a:pPr>
            <a:r>
              <a:t/>
            </a:r>
            <a:endParaRPr sz="2100">
              <a:solidFill>
                <a:srgbClr val="000000"/>
              </a:solidFill>
              <a:latin typeface="Arial"/>
              <a:ea typeface="Arial"/>
              <a:cs typeface="Arial"/>
              <a:sym typeface="Arial"/>
            </a:endParaRPr>
          </a:p>
        </p:txBody>
      </p:sp>
      <p:sp>
        <p:nvSpPr>
          <p:cNvPr id="292" name="Google Shape;292;p15"/>
          <p:cNvSpPr txBox="1"/>
          <p:nvPr/>
        </p:nvSpPr>
        <p:spPr>
          <a:xfrm>
            <a:off x="319350" y="963700"/>
            <a:ext cx="8505300" cy="3532500"/>
          </a:xfrm>
          <a:prstGeom prst="rect">
            <a:avLst/>
          </a:prstGeom>
          <a:noFill/>
          <a:ln>
            <a:noFill/>
          </a:ln>
        </p:spPr>
        <p:txBody>
          <a:bodyPr anchorCtr="0" anchor="t" bIns="91425" lIns="91425" spcFirstLastPara="1" rIns="91425" wrap="square" tIns="91425">
            <a:spAutoFit/>
          </a:bodyPr>
          <a:lstStyle/>
          <a:p>
            <a:pPr indent="-333375" lvl="0" marL="457200" rtl="0" algn="l">
              <a:spcBef>
                <a:spcPts val="1100"/>
              </a:spcBef>
              <a:spcAft>
                <a:spcPts val="0"/>
              </a:spcAft>
              <a:buSzPts val="1650"/>
              <a:buChar char="●"/>
            </a:pPr>
            <a:r>
              <a:rPr b="1" lang="en" sz="1650"/>
              <a:t>Scrapping the following Wikipedia page on </a:t>
            </a:r>
            <a:r>
              <a:rPr b="1" lang="en" sz="1650" u="sng">
                <a:solidFill>
                  <a:schemeClr val="hlink"/>
                </a:solidFill>
                <a:hlinkClick r:id="rId3"/>
              </a:rPr>
              <a:t>https://en.wikipedia.org/wiki/Arrondissements_of_Paris</a:t>
            </a:r>
            <a:endParaRPr b="1" sz="1650"/>
          </a:p>
          <a:p>
            <a:pPr indent="0" lvl="0" marL="0" rtl="0" algn="l">
              <a:spcBef>
                <a:spcPts val="1100"/>
              </a:spcBef>
              <a:spcAft>
                <a:spcPts val="0"/>
              </a:spcAft>
              <a:buNone/>
            </a:pPr>
            <a:r>
              <a:t/>
            </a:r>
            <a:endParaRPr b="1" sz="1650"/>
          </a:p>
          <a:p>
            <a:pPr indent="-333375" lvl="0" marL="457200" rtl="0" algn="l">
              <a:spcBef>
                <a:spcPts val="1100"/>
              </a:spcBef>
              <a:spcAft>
                <a:spcPts val="0"/>
              </a:spcAft>
              <a:buSzPts val="1650"/>
              <a:buChar char="●"/>
            </a:pPr>
            <a:r>
              <a:rPr b="1" lang="en" sz="1650"/>
              <a:t>Get the coordinates of the Arrondissements using Geopy Library</a:t>
            </a:r>
            <a:endParaRPr b="1" sz="1650"/>
          </a:p>
          <a:p>
            <a:pPr indent="0" lvl="0" marL="0" rtl="0" algn="l">
              <a:spcBef>
                <a:spcPts val="1100"/>
              </a:spcBef>
              <a:spcAft>
                <a:spcPts val="0"/>
              </a:spcAft>
              <a:buNone/>
            </a:pPr>
            <a:r>
              <a:t/>
            </a:r>
            <a:endParaRPr b="1" sz="1650"/>
          </a:p>
          <a:p>
            <a:pPr indent="-333375" lvl="0" marL="457200" rtl="0" algn="l">
              <a:spcBef>
                <a:spcPts val="1100"/>
              </a:spcBef>
              <a:spcAft>
                <a:spcPts val="0"/>
              </a:spcAft>
              <a:buSzPts val="1650"/>
              <a:buChar char="●"/>
            </a:pPr>
            <a:r>
              <a:rPr b="1" lang="en" sz="1650"/>
              <a:t>Using the python folium library to get the map of 20 Arrondissements </a:t>
            </a:r>
            <a:endParaRPr b="1" sz="1650"/>
          </a:p>
          <a:p>
            <a:pPr indent="0" lvl="0" marL="457200" rtl="0" algn="l">
              <a:spcBef>
                <a:spcPts val="1100"/>
              </a:spcBef>
              <a:spcAft>
                <a:spcPts val="0"/>
              </a:spcAft>
              <a:buNone/>
            </a:pPr>
            <a:r>
              <a:t/>
            </a:r>
            <a:endParaRPr b="1" sz="1650"/>
          </a:p>
          <a:p>
            <a:pPr indent="-333375" lvl="0" marL="457200" rtl="0" algn="l">
              <a:spcBef>
                <a:spcPts val="1100"/>
              </a:spcBef>
              <a:spcAft>
                <a:spcPts val="0"/>
              </a:spcAft>
              <a:buSzPts val="1650"/>
              <a:buChar char="●"/>
            </a:pPr>
            <a:r>
              <a:rPr b="1" lang="en" sz="1650"/>
              <a:t>Using the FourSquare Location Data </a:t>
            </a:r>
            <a:br>
              <a:rPr b="1" lang="en" sz="1650"/>
            </a:br>
            <a:endParaRPr b="1" sz="1650"/>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pic>
        <p:nvPicPr>
          <p:cNvPr id="297" name="Google Shape;297;p16"/>
          <p:cNvPicPr preferRelativeResize="0"/>
          <p:nvPr/>
        </p:nvPicPr>
        <p:blipFill>
          <a:blip r:embed="rId3">
            <a:alphaModFix/>
          </a:blip>
          <a:stretch>
            <a:fillRect/>
          </a:stretch>
        </p:blipFill>
        <p:spPr>
          <a:xfrm>
            <a:off x="915675" y="762000"/>
            <a:ext cx="7312651" cy="4381501"/>
          </a:xfrm>
          <a:prstGeom prst="rect">
            <a:avLst/>
          </a:prstGeom>
          <a:noFill/>
          <a:ln>
            <a:noFill/>
          </a:ln>
        </p:spPr>
      </p:pic>
      <p:sp>
        <p:nvSpPr>
          <p:cNvPr id="298" name="Google Shape;298;p16"/>
          <p:cNvSpPr txBox="1"/>
          <p:nvPr/>
        </p:nvSpPr>
        <p:spPr>
          <a:xfrm>
            <a:off x="2252375" y="220050"/>
            <a:ext cx="5367600" cy="654000"/>
          </a:xfrm>
          <a:prstGeom prst="rect">
            <a:avLst/>
          </a:prstGeom>
          <a:noFill/>
          <a:ln>
            <a:noFill/>
          </a:ln>
        </p:spPr>
        <p:txBody>
          <a:bodyPr anchorCtr="0" anchor="t" bIns="91425" lIns="91425" spcFirstLastPara="1" rIns="91425" wrap="square" tIns="91425">
            <a:spAutoFit/>
          </a:bodyPr>
          <a:lstStyle/>
          <a:p>
            <a:pPr indent="0" lvl="0" marL="0" rtl="0" algn="l">
              <a:spcBef>
                <a:spcPts val="1100"/>
              </a:spcBef>
              <a:spcAft>
                <a:spcPts val="0"/>
              </a:spcAft>
              <a:buNone/>
            </a:pPr>
            <a:r>
              <a:rPr b="1" lang="en" sz="1650"/>
              <a:t>The map of Paris of 20 Arrondissements</a:t>
            </a:r>
            <a:endParaRPr b="1" sz="1650"/>
          </a:p>
          <a:p>
            <a:pPr indent="0" lvl="0" marL="0" rtl="0" algn="l">
              <a:spcBef>
                <a:spcPts val="0"/>
              </a:spcBef>
              <a:spcAft>
                <a:spcPts val="0"/>
              </a:spcAft>
              <a:buNone/>
            </a:pPr>
            <a:r>
              <a:t/>
            </a:r>
            <a:endParaRPr>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17"/>
          <p:cNvSpPr txBox="1"/>
          <p:nvPr>
            <p:ph type="ctrTitle"/>
          </p:nvPr>
        </p:nvSpPr>
        <p:spPr>
          <a:xfrm>
            <a:off x="330950" y="515475"/>
            <a:ext cx="6448500" cy="12774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1800"/>
              </a:spcBef>
              <a:spcAft>
                <a:spcPts val="0"/>
              </a:spcAft>
              <a:buNone/>
            </a:pPr>
            <a:r>
              <a:rPr lang="en" sz="1700">
                <a:solidFill>
                  <a:srgbClr val="000000"/>
                </a:solidFill>
                <a:latin typeface="Arial"/>
                <a:ea typeface="Arial"/>
                <a:cs typeface="Arial"/>
                <a:sym typeface="Arial"/>
              </a:rPr>
              <a:t>Explore the venue categories for Paris</a:t>
            </a:r>
            <a:endParaRPr sz="1700">
              <a:solidFill>
                <a:srgbClr val="000000"/>
              </a:solidFill>
              <a:latin typeface="Arial"/>
              <a:ea typeface="Arial"/>
              <a:cs typeface="Arial"/>
              <a:sym typeface="Arial"/>
            </a:endParaRPr>
          </a:p>
          <a:p>
            <a:pPr indent="0" lvl="0" marL="0" rtl="0" algn="l">
              <a:lnSpc>
                <a:spcPct val="182608"/>
              </a:lnSpc>
              <a:spcBef>
                <a:spcPts val="1400"/>
              </a:spcBef>
              <a:spcAft>
                <a:spcPts val="0"/>
              </a:spcAft>
              <a:buNone/>
            </a:pPr>
            <a:r>
              <a:rPr lang="en" sz="1766">
                <a:solidFill>
                  <a:srgbClr val="292929"/>
                </a:solidFill>
                <a:latin typeface="Arial"/>
                <a:ea typeface="Arial"/>
                <a:cs typeface="Arial"/>
                <a:sym typeface="Arial"/>
              </a:rPr>
              <a:t>French Restaurant top the chart below</a:t>
            </a:r>
            <a:r>
              <a:rPr lang="en" sz="2877">
                <a:solidFill>
                  <a:srgbClr val="292929"/>
                </a:solidFill>
                <a:latin typeface="Arial"/>
                <a:ea typeface="Arial"/>
                <a:cs typeface="Arial"/>
                <a:sym typeface="Arial"/>
              </a:rPr>
              <a:t> </a:t>
            </a:r>
            <a:endParaRPr sz="2877">
              <a:solidFill>
                <a:srgbClr val="292929"/>
              </a:solidFill>
              <a:latin typeface="Arial"/>
              <a:ea typeface="Arial"/>
              <a:cs typeface="Arial"/>
              <a:sym typeface="Arial"/>
            </a:endParaRPr>
          </a:p>
          <a:p>
            <a:pPr indent="0" lvl="0" marL="0" rtl="0" algn="l">
              <a:lnSpc>
                <a:spcPct val="115000"/>
              </a:lnSpc>
              <a:spcBef>
                <a:spcPts val="1800"/>
              </a:spcBef>
              <a:spcAft>
                <a:spcPts val="0"/>
              </a:spcAft>
              <a:buNone/>
            </a:pPr>
            <a:r>
              <a:t/>
            </a:r>
            <a:endParaRPr sz="2100">
              <a:solidFill>
                <a:srgbClr val="000000"/>
              </a:solidFill>
              <a:latin typeface="Arial"/>
              <a:ea typeface="Arial"/>
              <a:cs typeface="Arial"/>
              <a:sym typeface="Arial"/>
            </a:endParaRPr>
          </a:p>
        </p:txBody>
      </p:sp>
      <p:pic>
        <p:nvPicPr>
          <p:cNvPr id="304" name="Google Shape;304;p17"/>
          <p:cNvPicPr preferRelativeResize="0"/>
          <p:nvPr/>
        </p:nvPicPr>
        <p:blipFill>
          <a:blip r:embed="rId3">
            <a:alphaModFix/>
          </a:blip>
          <a:stretch>
            <a:fillRect/>
          </a:stretch>
        </p:blipFill>
        <p:spPr>
          <a:xfrm>
            <a:off x="152400" y="1267091"/>
            <a:ext cx="7949323" cy="372400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p18"/>
          <p:cNvPicPr preferRelativeResize="0"/>
          <p:nvPr/>
        </p:nvPicPr>
        <p:blipFill>
          <a:blip r:embed="rId3">
            <a:alphaModFix/>
          </a:blip>
          <a:stretch>
            <a:fillRect/>
          </a:stretch>
        </p:blipFill>
        <p:spPr>
          <a:xfrm>
            <a:off x="85175" y="1015250"/>
            <a:ext cx="5374326" cy="4027400"/>
          </a:xfrm>
          <a:prstGeom prst="rect">
            <a:avLst/>
          </a:prstGeom>
          <a:noFill/>
          <a:ln>
            <a:noFill/>
          </a:ln>
        </p:spPr>
      </p:pic>
      <p:pic>
        <p:nvPicPr>
          <p:cNvPr id="310" name="Google Shape;310;p18"/>
          <p:cNvPicPr preferRelativeResize="0"/>
          <p:nvPr/>
        </p:nvPicPr>
        <p:blipFill>
          <a:blip r:embed="rId4">
            <a:alphaModFix/>
          </a:blip>
          <a:stretch>
            <a:fillRect/>
          </a:stretch>
        </p:blipFill>
        <p:spPr>
          <a:xfrm>
            <a:off x="5589501" y="1754825"/>
            <a:ext cx="3379698" cy="3109322"/>
          </a:xfrm>
          <a:prstGeom prst="rect">
            <a:avLst/>
          </a:prstGeom>
          <a:noFill/>
          <a:ln>
            <a:noFill/>
          </a:ln>
        </p:spPr>
      </p:pic>
      <p:sp>
        <p:nvSpPr>
          <p:cNvPr id="311" name="Google Shape;311;p18"/>
          <p:cNvSpPr txBox="1"/>
          <p:nvPr/>
        </p:nvSpPr>
        <p:spPr>
          <a:xfrm>
            <a:off x="649925" y="336150"/>
            <a:ext cx="6454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latin typeface="Nunito"/>
                <a:ea typeface="Nunito"/>
                <a:cs typeface="Nunito"/>
                <a:sym typeface="Nunito"/>
              </a:rPr>
              <a:t>20 Neighborhood with total number of restaurants</a:t>
            </a:r>
            <a:r>
              <a:rPr lang="en">
                <a:latin typeface="Nunito"/>
                <a:ea typeface="Nunito"/>
                <a:cs typeface="Nunito"/>
                <a:sym typeface="Nunito"/>
              </a:rPr>
              <a:t> </a:t>
            </a:r>
            <a:endParaRPr sz="1600">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19"/>
          <p:cNvSpPr txBox="1"/>
          <p:nvPr>
            <p:ph type="ctrTitle"/>
          </p:nvPr>
        </p:nvSpPr>
        <p:spPr>
          <a:xfrm>
            <a:off x="1205000" y="67425"/>
            <a:ext cx="6269400" cy="851400"/>
          </a:xfrm>
          <a:prstGeom prst="rect">
            <a:avLst/>
          </a:prstGeom>
        </p:spPr>
        <p:txBody>
          <a:bodyPr anchorCtr="0" anchor="ctr" bIns="91425" lIns="91425" spcFirstLastPara="1" rIns="91425" wrap="square" tIns="91425">
            <a:normAutofit fontScale="90000"/>
          </a:bodyPr>
          <a:lstStyle/>
          <a:p>
            <a:pPr indent="0" lvl="0" marL="0" rtl="0" algn="l">
              <a:lnSpc>
                <a:spcPct val="115000"/>
              </a:lnSpc>
              <a:spcBef>
                <a:spcPts val="1800"/>
              </a:spcBef>
              <a:spcAft>
                <a:spcPts val="0"/>
              </a:spcAft>
              <a:buNone/>
            </a:pPr>
            <a:r>
              <a:t/>
            </a:r>
            <a:endParaRPr sz="1700">
              <a:solidFill>
                <a:srgbClr val="000000"/>
              </a:solidFill>
              <a:latin typeface="Arial"/>
              <a:ea typeface="Arial"/>
              <a:cs typeface="Arial"/>
              <a:sym typeface="Arial"/>
            </a:endParaRPr>
          </a:p>
          <a:p>
            <a:pPr indent="0" lvl="0" marL="0" rtl="0" algn="l">
              <a:lnSpc>
                <a:spcPct val="182608"/>
              </a:lnSpc>
              <a:spcBef>
                <a:spcPts val="1400"/>
              </a:spcBef>
              <a:spcAft>
                <a:spcPts val="0"/>
              </a:spcAft>
              <a:buNone/>
            </a:pPr>
            <a:r>
              <a:rPr lang="en" sz="2677">
                <a:solidFill>
                  <a:srgbClr val="292929"/>
                </a:solidFill>
                <a:latin typeface="Arial"/>
                <a:ea typeface="Arial"/>
                <a:cs typeface="Arial"/>
                <a:sym typeface="Arial"/>
              </a:rPr>
              <a:t>Clustering Neighborhoods in Paris</a:t>
            </a:r>
            <a:endParaRPr sz="2877">
              <a:solidFill>
                <a:srgbClr val="292929"/>
              </a:solidFill>
              <a:latin typeface="Arial"/>
              <a:ea typeface="Arial"/>
              <a:cs typeface="Arial"/>
              <a:sym typeface="Arial"/>
            </a:endParaRPr>
          </a:p>
          <a:p>
            <a:pPr indent="0" lvl="0" marL="0" rtl="0" algn="l">
              <a:lnSpc>
                <a:spcPct val="115000"/>
              </a:lnSpc>
              <a:spcBef>
                <a:spcPts val="1800"/>
              </a:spcBef>
              <a:spcAft>
                <a:spcPts val="0"/>
              </a:spcAft>
              <a:buNone/>
            </a:pPr>
            <a:r>
              <a:t/>
            </a:r>
            <a:endParaRPr sz="2100">
              <a:solidFill>
                <a:srgbClr val="000000"/>
              </a:solidFill>
              <a:latin typeface="Arial"/>
              <a:ea typeface="Arial"/>
              <a:cs typeface="Arial"/>
              <a:sym typeface="Arial"/>
            </a:endParaRPr>
          </a:p>
        </p:txBody>
      </p:sp>
      <p:pic>
        <p:nvPicPr>
          <p:cNvPr id="317" name="Google Shape;317;p19"/>
          <p:cNvPicPr preferRelativeResize="0"/>
          <p:nvPr/>
        </p:nvPicPr>
        <p:blipFill>
          <a:blip r:embed="rId3">
            <a:alphaModFix/>
          </a:blip>
          <a:stretch>
            <a:fillRect/>
          </a:stretch>
        </p:blipFill>
        <p:spPr>
          <a:xfrm>
            <a:off x="152400" y="1071225"/>
            <a:ext cx="5644191" cy="3919875"/>
          </a:xfrm>
          <a:prstGeom prst="rect">
            <a:avLst/>
          </a:prstGeom>
          <a:noFill/>
          <a:ln>
            <a:noFill/>
          </a:ln>
        </p:spPr>
      </p:pic>
      <p:sp>
        <p:nvSpPr>
          <p:cNvPr id="318" name="Google Shape;318;p19"/>
          <p:cNvSpPr txBox="1"/>
          <p:nvPr/>
        </p:nvSpPr>
        <p:spPr>
          <a:xfrm>
            <a:off x="5796600" y="1983425"/>
            <a:ext cx="3280200" cy="1520700"/>
          </a:xfrm>
          <a:prstGeom prst="rect">
            <a:avLst/>
          </a:prstGeom>
          <a:noFill/>
          <a:ln>
            <a:noFill/>
          </a:ln>
        </p:spPr>
        <p:txBody>
          <a:bodyPr anchorCtr="0" anchor="t" bIns="91425" lIns="91425" spcFirstLastPara="1" rIns="91425" wrap="square" tIns="91425">
            <a:spAutoFit/>
          </a:bodyPr>
          <a:lstStyle/>
          <a:p>
            <a:pPr indent="0" lvl="0" marL="457200" rtl="0" algn="l">
              <a:lnSpc>
                <a:spcPct val="115000"/>
              </a:lnSpc>
              <a:spcBef>
                <a:spcPts val="1100"/>
              </a:spcBef>
              <a:spcAft>
                <a:spcPts val="800"/>
              </a:spcAft>
              <a:buNone/>
            </a:pPr>
            <a:r>
              <a:rPr lang="en" sz="1550"/>
              <a:t>Blue and Red Clusters have higher competition for restaurants compared to other 3 clusters (Purple, Green and Yellow)</a:t>
            </a:r>
            <a:endParaRPr sz="155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20"/>
          <p:cNvSpPr txBox="1"/>
          <p:nvPr>
            <p:ph type="ctrTitle"/>
          </p:nvPr>
        </p:nvSpPr>
        <p:spPr>
          <a:xfrm>
            <a:off x="2482475" y="381175"/>
            <a:ext cx="4610700" cy="1501500"/>
          </a:xfrm>
          <a:prstGeom prst="rect">
            <a:avLst/>
          </a:prstGeom>
        </p:spPr>
        <p:txBody>
          <a:bodyPr anchorCtr="0" anchor="ctr" bIns="91425" lIns="91425" spcFirstLastPara="1" rIns="91425" wrap="square" tIns="91425">
            <a:normAutofit/>
          </a:bodyPr>
          <a:lstStyle/>
          <a:p>
            <a:pPr indent="0" lvl="0" marL="0" rtl="0" algn="l">
              <a:lnSpc>
                <a:spcPct val="182608"/>
              </a:lnSpc>
              <a:spcBef>
                <a:spcPts val="1400"/>
              </a:spcBef>
              <a:spcAft>
                <a:spcPts val="0"/>
              </a:spcAft>
              <a:buNone/>
            </a:pPr>
            <a:r>
              <a:rPr lang="en" sz="2200">
                <a:solidFill>
                  <a:srgbClr val="000000"/>
                </a:solidFill>
                <a:latin typeface="Arial"/>
                <a:ea typeface="Arial"/>
                <a:cs typeface="Arial"/>
                <a:sym typeface="Arial"/>
              </a:rPr>
              <a:t>Results and Conclusion</a:t>
            </a:r>
            <a:endParaRPr sz="3377">
              <a:solidFill>
                <a:srgbClr val="292929"/>
              </a:solidFill>
              <a:latin typeface="Arial"/>
              <a:ea typeface="Arial"/>
              <a:cs typeface="Arial"/>
              <a:sym typeface="Arial"/>
            </a:endParaRPr>
          </a:p>
          <a:p>
            <a:pPr indent="0" lvl="0" marL="0" rtl="0" algn="l">
              <a:lnSpc>
                <a:spcPct val="115000"/>
              </a:lnSpc>
              <a:spcBef>
                <a:spcPts val="1800"/>
              </a:spcBef>
              <a:spcAft>
                <a:spcPts val="0"/>
              </a:spcAft>
              <a:buNone/>
            </a:pPr>
            <a:r>
              <a:t/>
            </a:r>
            <a:endParaRPr sz="2100">
              <a:solidFill>
                <a:srgbClr val="000000"/>
              </a:solidFill>
              <a:latin typeface="Arial"/>
              <a:ea typeface="Arial"/>
              <a:cs typeface="Arial"/>
              <a:sym typeface="Arial"/>
            </a:endParaRPr>
          </a:p>
        </p:txBody>
      </p:sp>
      <p:sp>
        <p:nvSpPr>
          <p:cNvPr id="324" name="Google Shape;324;p20"/>
          <p:cNvSpPr txBox="1"/>
          <p:nvPr/>
        </p:nvSpPr>
        <p:spPr>
          <a:xfrm>
            <a:off x="2050675" y="2319625"/>
            <a:ext cx="6454500" cy="75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Nunito"/>
              <a:ea typeface="Nunito"/>
              <a:cs typeface="Nunito"/>
              <a:sym typeface="Nunito"/>
            </a:endParaRPr>
          </a:p>
        </p:txBody>
      </p:sp>
      <p:sp>
        <p:nvSpPr>
          <p:cNvPr id="325" name="Google Shape;325;p20"/>
          <p:cNvSpPr txBox="1"/>
          <p:nvPr/>
        </p:nvSpPr>
        <p:spPr>
          <a:xfrm>
            <a:off x="997325" y="1064550"/>
            <a:ext cx="51546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Nunito"/>
              <a:buChar char="●"/>
            </a:pPr>
            <a:r>
              <a:rPr lang="en">
                <a:latin typeface="Nunito"/>
                <a:ea typeface="Nunito"/>
                <a:cs typeface="Nunito"/>
                <a:sym typeface="Nunito"/>
              </a:rPr>
              <a:t>According to the above charts, Menilmontant is a great place to open the French restaurant since the French restaurant only ranked 6th in the common venues there. Also the 1st and the 2nd Venue there are Bar and Pizza Place.</a:t>
            </a:r>
            <a:endParaRPr>
              <a:latin typeface="Nunito"/>
              <a:ea typeface="Nunito"/>
              <a:cs typeface="Nunito"/>
              <a:sym typeface="Nunito"/>
            </a:endParaRPr>
          </a:p>
          <a:p>
            <a:pPr indent="0" lvl="0" marL="457200" rtl="0" algn="l">
              <a:spcBef>
                <a:spcPts val="0"/>
              </a:spcBef>
              <a:spcAft>
                <a:spcPts val="0"/>
              </a:spcAft>
              <a:buNone/>
            </a:pPr>
            <a:r>
              <a:t/>
            </a:r>
            <a:endParaRPr>
              <a:latin typeface="Nunito"/>
              <a:ea typeface="Nunito"/>
              <a:cs typeface="Nunito"/>
              <a:sym typeface="Nunito"/>
            </a:endParaRPr>
          </a:p>
          <a:p>
            <a:pPr indent="-317500" lvl="0" marL="457200" rtl="0" algn="l">
              <a:spcBef>
                <a:spcPts val="0"/>
              </a:spcBef>
              <a:spcAft>
                <a:spcPts val="0"/>
              </a:spcAft>
              <a:buSzPts val="1400"/>
              <a:buFont typeface="Nunito"/>
              <a:buChar char="●"/>
            </a:pPr>
            <a:r>
              <a:rPr lang="en">
                <a:latin typeface="Nunito"/>
                <a:ea typeface="Nunito"/>
                <a:cs typeface="Nunito"/>
                <a:sym typeface="Nunito"/>
              </a:rPr>
              <a:t>In addition, there are not many restaurants within the area, where only ranked 18th among the total 20 Arrondissements. In Pairs.</a:t>
            </a:r>
            <a:endParaRPr>
              <a:latin typeface="Nunito"/>
              <a:ea typeface="Nunito"/>
              <a:cs typeface="Nunito"/>
              <a:sym typeface="Nunito"/>
            </a:endParaRPr>
          </a:p>
        </p:txBody>
      </p:sp>
      <p:sp>
        <p:nvSpPr>
          <p:cNvPr id="326" name="Google Shape;326;p20"/>
          <p:cNvSpPr txBox="1"/>
          <p:nvPr/>
        </p:nvSpPr>
        <p:spPr>
          <a:xfrm>
            <a:off x="1098175" y="3406600"/>
            <a:ext cx="65778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Nunito"/>
                <a:ea typeface="Nunito"/>
                <a:cs typeface="Nunito"/>
                <a:sym typeface="Nunito"/>
              </a:rPr>
              <a:t>The data analysis might be improved by finding related land price data for each </a:t>
            </a:r>
            <a:r>
              <a:rPr lang="en">
                <a:latin typeface="Nunito"/>
                <a:ea typeface="Nunito"/>
                <a:cs typeface="Nunito"/>
                <a:sym typeface="Nunito"/>
              </a:rPr>
              <a:t>Arrondissement</a:t>
            </a:r>
            <a:r>
              <a:rPr lang="en">
                <a:latin typeface="Nunito"/>
                <a:ea typeface="Nunito"/>
                <a:cs typeface="Nunito"/>
                <a:sym typeface="Nunito"/>
              </a:rPr>
              <a:t> in Paris or neighborhood detailed information along with machine learning </a:t>
            </a:r>
            <a:r>
              <a:rPr lang="en">
                <a:latin typeface="Nunito"/>
                <a:ea typeface="Nunito"/>
                <a:cs typeface="Nunito"/>
                <a:sym typeface="Nunito"/>
              </a:rPr>
              <a:t>algorithm</a:t>
            </a:r>
            <a:r>
              <a:rPr lang="en">
                <a:latin typeface="Nunito"/>
                <a:ea typeface="Nunito"/>
                <a:cs typeface="Nunito"/>
                <a:sym typeface="Nunito"/>
              </a:rPr>
              <a:t> to get more statistical analysis for better suggestion and detailed results. </a:t>
            </a:r>
            <a:endParaRPr>
              <a:latin typeface="Nunito"/>
              <a:ea typeface="Nunito"/>
              <a:cs typeface="Nunito"/>
              <a:sym typeface="Nunito"/>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